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sldIdLst>
    <p:sldId id="256" r:id="rId2"/>
    <p:sldId id="257" r:id="rId3"/>
    <p:sldId id="28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5" r:id="rId22"/>
    <p:sldId id="275" r:id="rId23"/>
    <p:sldId id="276" r:id="rId24"/>
    <p:sldId id="277" r:id="rId25"/>
    <p:sldId id="278" r:id="rId26"/>
    <p:sldId id="279" r:id="rId27"/>
    <p:sldId id="280" r:id="rId28"/>
    <p:sldId id="286" r:id="rId29"/>
    <p:sldId id="282" r:id="rId30"/>
    <p:sldId id="281" r:id="rId31"/>
    <p:sldId id="283" r:id="rId32"/>
    <p:sldId id="284"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51F0B48-1E21-4977-B41C-8031710484F0}" type="datetimeFigureOut">
              <a:rPr lang="en-IN" smtClean="0"/>
              <a:t>04-08-2022</a:t>
            </a:fld>
            <a:endParaRPr lang="en-IN" dirty="0"/>
          </a:p>
        </p:txBody>
      </p:sp>
      <p:sp>
        <p:nvSpPr>
          <p:cNvPr id="5" name="Footer Placeholder 4"/>
          <p:cNvSpPr>
            <a:spLocks noGrp="1"/>
          </p:cNvSpPr>
          <p:nvPr>
            <p:ph type="ftr" sz="quarter" idx="11"/>
          </p:nvPr>
        </p:nvSpPr>
        <p:spPr>
          <a:xfrm>
            <a:off x="3962399" y="5870575"/>
            <a:ext cx="4893958" cy="377825"/>
          </a:xfrm>
        </p:spPr>
        <p:txBody>
          <a:bodyPr/>
          <a:lstStyle/>
          <a:p>
            <a:endParaRPr lang="en-IN" dirty="0"/>
          </a:p>
        </p:txBody>
      </p:sp>
      <p:sp>
        <p:nvSpPr>
          <p:cNvPr id="6" name="Slide Number Placeholder 5"/>
          <p:cNvSpPr>
            <a:spLocks noGrp="1"/>
          </p:cNvSpPr>
          <p:nvPr>
            <p:ph type="sldNum" sz="quarter" idx="12"/>
          </p:nvPr>
        </p:nvSpPr>
        <p:spPr>
          <a:xfrm>
            <a:off x="10608958" y="5870575"/>
            <a:ext cx="551167" cy="377825"/>
          </a:xfrm>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25663131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672790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1388138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1252865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2730840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1606963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1052983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AE95DED-BA69-44D1-BC1A-E72F689D999F}" type="slidenum">
              <a:rPr lang="en-IN" smtClean="0"/>
              <a:t>‹#›</a:t>
            </a:fld>
            <a:endParaRPr lang="en-IN"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381916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733558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167362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1564926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366229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1355297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385347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3481888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2981818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1F0B48-1E21-4977-B41C-8031710484F0}" type="datetimeFigureOut">
              <a:rPr lang="en-IN" smtClean="0"/>
              <a:t>04-08-2022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AE95DED-BA69-44D1-BC1A-E72F689D999F}" type="slidenum">
              <a:rPr lang="en-IN" smtClean="0"/>
              <a:t>‹#›</a:t>
            </a:fld>
            <a:endParaRPr lang="en-IN" dirty="0"/>
          </a:p>
        </p:txBody>
      </p:sp>
    </p:spTree>
    <p:extLst>
      <p:ext uri="{BB962C8B-B14F-4D97-AF65-F5344CB8AC3E}">
        <p14:creationId xmlns:p14="http://schemas.microsoft.com/office/powerpoint/2010/main" val="1780947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1F0B48-1E21-4977-B41C-8031710484F0}" type="datetimeFigureOut">
              <a:rPr lang="en-IN" smtClean="0"/>
              <a:t>04-08-2022</a:t>
            </a:fld>
            <a:endParaRPr lang="en-IN"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E95DED-BA69-44D1-BC1A-E72F689D999F}" type="slidenum">
              <a:rPr lang="en-IN" smtClean="0"/>
              <a:t>‹#›</a:t>
            </a:fld>
            <a:endParaRPr lang="en-IN" dirty="0"/>
          </a:p>
        </p:txBody>
      </p:sp>
    </p:spTree>
    <p:extLst>
      <p:ext uri="{BB962C8B-B14F-4D97-AF65-F5344CB8AC3E}">
        <p14:creationId xmlns:p14="http://schemas.microsoft.com/office/powerpoint/2010/main" val="3689993680"/>
      </p:ext>
    </p:extLst>
  </p:cSld>
  <p:clrMap bg1="dk1" tx1="lt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6F7EF-76D8-C810-F5C5-E62A355AA75B}"/>
              </a:ext>
            </a:extLst>
          </p:cNvPr>
          <p:cNvSpPr>
            <a:spLocks noGrp="1"/>
          </p:cNvSpPr>
          <p:nvPr>
            <p:ph type="ctrTitle"/>
          </p:nvPr>
        </p:nvSpPr>
        <p:spPr>
          <a:xfrm>
            <a:off x="2382981" y="892849"/>
            <a:ext cx="7197726" cy="2421464"/>
          </a:xfrm>
        </p:spPr>
        <p:txBody>
          <a:bodyPr>
            <a:normAutofit/>
          </a:bodyPr>
          <a:lstStyle/>
          <a:p>
            <a:pPr algn="ctr"/>
            <a:r>
              <a:rPr lang="en-US" sz="3600" b="1" dirty="0">
                <a:solidFill>
                  <a:schemeClr val="accent1">
                    <a:lumMod val="20000"/>
                    <a:lumOff val="80000"/>
                  </a:schemeClr>
                </a:solidFill>
                <a:latin typeface="Arial" panose="020B0604020202020204" pitchFamily="34" charset="0"/>
                <a:cs typeface="Arial" panose="020B0604020202020204" pitchFamily="34" charset="0"/>
              </a:rPr>
              <a:t>GN22ADMJFS003</a:t>
            </a:r>
            <a:br>
              <a:rPr lang="en-US" sz="3600" b="1" dirty="0">
                <a:solidFill>
                  <a:schemeClr val="accent1">
                    <a:lumMod val="20000"/>
                    <a:lumOff val="80000"/>
                  </a:schemeClr>
                </a:solidFill>
                <a:latin typeface="Arial" panose="020B0604020202020204" pitchFamily="34" charset="0"/>
                <a:cs typeface="Arial" panose="020B0604020202020204" pitchFamily="34" charset="0"/>
              </a:rPr>
            </a:br>
            <a:r>
              <a:rPr lang="en-US" sz="3600" b="1" dirty="0">
                <a:solidFill>
                  <a:schemeClr val="accent1">
                    <a:lumMod val="20000"/>
                    <a:lumOff val="80000"/>
                  </a:schemeClr>
                </a:solidFill>
                <a:latin typeface="Arial" panose="020B0604020202020204" pitchFamily="34" charset="0"/>
                <a:cs typeface="Arial" panose="020B0604020202020204" pitchFamily="34" charset="0"/>
              </a:rPr>
              <a:t>Online MeDICAL PORTAL</a:t>
            </a:r>
            <a:br>
              <a:rPr lang="en-US" sz="3600" b="1" dirty="0">
                <a:solidFill>
                  <a:schemeClr val="accent1">
                    <a:lumMod val="20000"/>
                    <a:lumOff val="80000"/>
                  </a:schemeClr>
                </a:solidFill>
                <a:latin typeface="Arial" panose="020B0604020202020204" pitchFamily="34" charset="0"/>
                <a:cs typeface="Arial" panose="020B0604020202020204" pitchFamily="34" charset="0"/>
              </a:rPr>
            </a:br>
            <a:r>
              <a:rPr lang="en-US" sz="3600" b="1" dirty="0">
                <a:solidFill>
                  <a:schemeClr val="accent1">
                    <a:lumMod val="20000"/>
                    <a:lumOff val="80000"/>
                  </a:schemeClr>
                </a:solidFill>
                <a:latin typeface="Arial" panose="020B0604020202020204" pitchFamily="34" charset="0"/>
                <a:cs typeface="Arial" panose="020B0604020202020204" pitchFamily="34" charset="0"/>
              </a:rPr>
              <a:t>(MED EXPRESS)</a:t>
            </a:r>
            <a:endParaRPr lang="en-IN" sz="3600" b="1" dirty="0">
              <a:solidFill>
                <a:schemeClr val="accent1">
                  <a:lumMod val="20000"/>
                  <a:lumOff val="80000"/>
                </a:schemeClr>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2793A69-B75E-3B52-2DF9-B98F2AD63F27}"/>
              </a:ext>
            </a:extLst>
          </p:cNvPr>
          <p:cNvSpPr>
            <a:spLocks noGrp="1"/>
          </p:cNvSpPr>
          <p:nvPr>
            <p:ph type="subTitle" idx="1"/>
          </p:nvPr>
        </p:nvSpPr>
        <p:spPr>
          <a:xfrm>
            <a:off x="445366" y="4182533"/>
            <a:ext cx="7197726" cy="2116668"/>
          </a:xfrm>
        </p:spPr>
        <p:txBody>
          <a:bodyPr>
            <a:normAutofit fontScale="92500" lnSpcReduction="20000"/>
          </a:bodyPr>
          <a:lstStyle/>
          <a:p>
            <a:pPr algn="l"/>
            <a:r>
              <a:rPr lang="en-US" b="1" dirty="0">
                <a:solidFill>
                  <a:schemeClr val="accent4">
                    <a:lumMod val="20000"/>
                    <a:lumOff val="80000"/>
                  </a:schemeClr>
                </a:solidFill>
              </a:rPr>
              <a:t>POD -2</a:t>
            </a:r>
          </a:p>
          <a:p>
            <a:pPr algn="l"/>
            <a:r>
              <a:rPr lang="en-US" b="1" dirty="0">
                <a:solidFill>
                  <a:schemeClr val="accent5">
                    <a:lumMod val="20000"/>
                    <a:lumOff val="80000"/>
                  </a:schemeClr>
                </a:solidFill>
                <a:latin typeface="Arial" panose="020B0604020202020204" pitchFamily="34" charset="0"/>
                <a:cs typeface="Arial" panose="020B0604020202020204" pitchFamily="34" charset="0"/>
              </a:rPr>
              <a:t>Karthigeyan G J                      </a:t>
            </a:r>
            <a:r>
              <a:rPr lang="en-US" b="1" dirty="0">
                <a:solidFill>
                  <a:schemeClr val="accent5">
                    <a:lumMod val="20000"/>
                    <a:lumOff val="80000"/>
                  </a:schemeClr>
                </a:solidFill>
              </a:rPr>
              <a:t>- </a:t>
            </a:r>
            <a:r>
              <a:rPr lang="en-US" b="1" dirty="0">
                <a:solidFill>
                  <a:schemeClr val="accent5">
                    <a:lumMod val="20000"/>
                    <a:lumOff val="80000"/>
                  </a:schemeClr>
                </a:solidFill>
                <a:latin typeface="Arial" panose="020B0604020202020204" pitchFamily="34" charset="0"/>
                <a:cs typeface="Arial" panose="020B0604020202020204" pitchFamily="34" charset="0"/>
              </a:rPr>
              <a:t>Pod Leader</a:t>
            </a:r>
          </a:p>
          <a:p>
            <a:pPr algn="l"/>
            <a:r>
              <a:rPr lang="en-US" b="1" dirty="0">
                <a:solidFill>
                  <a:schemeClr val="accent5">
                    <a:lumMod val="20000"/>
                    <a:lumOff val="80000"/>
                  </a:schemeClr>
                </a:solidFill>
                <a:latin typeface="Arial"/>
                <a:cs typeface="Arial"/>
              </a:rPr>
              <a:t>Rutvik Ashok Tathod            - POD MEMBER</a:t>
            </a:r>
          </a:p>
          <a:p>
            <a:pPr algn="l"/>
            <a:r>
              <a:rPr lang="en-US" b="1" dirty="0">
                <a:solidFill>
                  <a:schemeClr val="accent5">
                    <a:lumMod val="20000"/>
                    <a:lumOff val="80000"/>
                  </a:schemeClr>
                </a:solidFill>
                <a:latin typeface="Arial"/>
                <a:cs typeface="Arial"/>
              </a:rPr>
              <a:t>Nithisha Boya                           - Pod member</a:t>
            </a:r>
          </a:p>
          <a:p>
            <a:pPr algn="l"/>
            <a:r>
              <a:rPr lang="en-US" b="1" dirty="0">
                <a:solidFill>
                  <a:schemeClr val="accent5">
                    <a:lumMod val="20000"/>
                    <a:lumOff val="80000"/>
                  </a:schemeClr>
                </a:solidFill>
                <a:latin typeface="Arial"/>
                <a:cs typeface="Arial"/>
              </a:rPr>
              <a:t>Rachit Gupta                            - POD MEMBER</a:t>
            </a:r>
          </a:p>
          <a:p>
            <a:pPr algn="l"/>
            <a:r>
              <a:rPr lang="en-US" b="1" dirty="0">
                <a:solidFill>
                  <a:schemeClr val="accent5">
                    <a:lumMod val="20000"/>
                    <a:lumOff val="80000"/>
                  </a:schemeClr>
                </a:solidFill>
                <a:latin typeface="Arial"/>
                <a:cs typeface="Arial"/>
              </a:rPr>
              <a:t>Bhawesh Chawla                    - POD MEMBER</a:t>
            </a:r>
            <a:endParaRPr lang="en-IN" b="1" dirty="0">
              <a:solidFill>
                <a:schemeClr val="accent5">
                  <a:lumMod val="20000"/>
                  <a:lumOff val="80000"/>
                </a:schemeClr>
              </a:solidFill>
            </a:endParaRPr>
          </a:p>
        </p:txBody>
      </p:sp>
      <p:sp>
        <p:nvSpPr>
          <p:cNvPr id="4" name="TextBox 3">
            <a:extLst>
              <a:ext uri="{FF2B5EF4-FFF2-40B4-BE49-F238E27FC236}">
                <a16:creationId xmlns:a16="http://schemas.microsoft.com/office/drawing/2014/main" id="{C6FCA0F4-FCA5-5C2F-F818-B44AFD5E96E4}"/>
              </a:ext>
            </a:extLst>
          </p:cNvPr>
          <p:cNvSpPr txBox="1"/>
          <p:nvPr/>
        </p:nvSpPr>
        <p:spPr>
          <a:xfrm>
            <a:off x="7414779" y="4117878"/>
            <a:ext cx="4331855" cy="1539909"/>
          </a:xfrm>
          <a:prstGeom prst="rect">
            <a:avLst/>
          </a:prstGeom>
          <a:noFill/>
        </p:spPr>
        <p:txBody>
          <a:bodyPr wrap="square" rtlCol="0">
            <a:spAutoFit/>
          </a:bodyPr>
          <a:lstStyle/>
          <a:p>
            <a:pPr marL="182880" defTabSz="914400">
              <a:lnSpc>
                <a:spcPct val="110000"/>
              </a:lnSpc>
              <a:spcBef>
                <a:spcPts val="400"/>
              </a:spcBef>
              <a:spcAft>
                <a:spcPts val="400"/>
              </a:spcAft>
              <a:buFont typeface="Arial" panose="020B0604020202020204" pitchFamily="34" charset="0"/>
            </a:pPr>
            <a:r>
              <a:rPr lang="en-US" sz="1800" b="1" dirty="0">
                <a:solidFill>
                  <a:schemeClr val="accent5">
                    <a:lumMod val="20000"/>
                    <a:lumOff val="80000"/>
                  </a:schemeClr>
                </a:solidFill>
                <a:latin typeface="Arial" panose="020B0604020202020204" pitchFamily="34" charset="0"/>
                <a:cs typeface="Arial" panose="020B0604020202020204" pitchFamily="34" charset="0"/>
              </a:rPr>
              <a:t>Mentor: Tanmay Ghoshal</a:t>
            </a:r>
          </a:p>
          <a:p>
            <a:pPr marL="182880" defTabSz="914400">
              <a:lnSpc>
                <a:spcPct val="110000"/>
              </a:lnSpc>
              <a:spcBef>
                <a:spcPts val="400"/>
              </a:spcBef>
              <a:spcAft>
                <a:spcPts val="400"/>
              </a:spcAft>
              <a:buFont typeface="Arial" panose="020B0604020202020204" pitchFamily="34" charset="0"/>
            </a:pPr>
            <a:r>
              <a:rPr lang="en-US" sz="1800" b="1" dirty="0">
                <a:solidFill>
                  <a:schemeClr val="accent5">
                    <a:lumMod val="20000"/>
                    <a:lumOff val="80000"/>
                  </a:schemeClr>
                </a:solidFill>
                <a:latin typeface="Arial" panose="020B0604020202020204" pitchFamily="34" charset="0"/>
                <a:cs typeface="Arial" panose="020B0604020202020204" pitchFamily="34" charset="0"/>
              </a:rPr>
              <a:t>Trainer: Dhanvarshini Singaravelan</a:t>
            </a:r>
          </a:p>
          <a:p>
            <a:pPr marL="182880" defTabSz="914400">
              <a:lnSpc>
                <a:spcPct val="110000"/>
              </a:lnSpc>
              <a:spcBef>
                <a:spcPts val="400"/>
              </a:spcBef>
              <a:spcAft>
                <a:spcPts val="400"/>
              </a:spcAft>
              <a:buFont typeface="Arial" panose="020B0604020202020204" pitchFamily="34" charset="0"/>
            </a:pPr>
            <a:r>
              <a:rPr lang="en-US" sz="1800" b="1" dirty="0">
                <a:solidFill>
                  <a:schemeClr val="accent5">
                    <a:lumMod val="20000"/>
                    <a:lumOff val="80000"/>
                  </a:schemeClr>
                </a:solidFill>
                <a:latin typeface="Arial" panose="020B0604020202020204" pitchFamily="34" charset="0"/>
                <a:cs typeface="Arial" panose="020B0604020202020204" pitchFamily="34" charset="0"/>
              </a:rPr>
              <a:t>Coach: Shivam Gupta</a:t>
            </a:r>
          </a:p>
          <a:p>
            <a:endParaRPr lang="en-IN" dirty="0"/>
          </a:p>
        </p:txBody>
      </p:sp>
    </p:spTree>
    <p:extLst>
      <p:ext uri="{BB962C8B-B14F-4D97-AF65-F5344CB8AC3E}">
        <p14:creationId xmlns:p14="http://schemas.microsoft.com/office/powerpoint/2010/main" val="78913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76A2-6836-FB46-0CCF-D04432ED7926}"/>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API TESTING SCREENSHOTS</a:t>
            </a:r>
            <a:r>
              <a:rPr lang="en-US" b="1" dirty="0">
                <a:latin typeface="Arial" panose="020B0604020202020204" pitchFamily="34" charset="0"/>
                <a:cs typeface="Arial" panose="020B0604020202020204" pitchFamily="34" charset="0"/>
              </a:rPr>
              <a:t>:</a:t>
            </a:r>
            <a:endParaRPr lang="en-IN" dirty="0"/>
          </a:p>
        </p:txBody>
      </p:sp>
      <p:pic>
        <p:nvPicPr>
          <p:cNvPr id="5" name="Content Placeholder 4">
            <a:extLst>
              <a:ext uri="{FF2B5EF4-FFF2-40B4-BE49-F238E27FC236}">
                <a16:creationId xmlns:a16="http://schemas.microsoft.com/office/drawing/2014/main" id="{83313349-D0AE-EA26-152D-10421B517A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141537"/>
            <a:ext cx="10131425" cy="4397807"/>
          </a:xfrm>
        </p:spPr>
      </p:pic>
    </p:spTree>
    <p:extLst>
      <p:ext uri="{BB962C8B-B14F-4D97-AF65-F5344CB8AC3E}">
        <p14:creationId xmlns:p14="http://schemas.microsoft.com/office/powerpoint/2010/main" val="2333126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62C4-6827-EA23-AFB8-202B96A7C1AC}"/>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API TESTING SCREENSHOTS</a:t>
            </a:r>
            <a:r>
              <a:rPr lang="en-US" b="1" dirty="0">
                <a:latin typeface="Arial" panose="020B0604020202020204" pitchFamily="34" charset="0"/>
                <a:cs typeface="Arial" panose="020B0604020202020204" pitchFamily="34" charset="0"/>
              </a:rPr>
              <a:t>:</a:t>
            </a:r>
            <a:endParaRPr lang="en-IN" dirty="0"/>
          </a:p>
        </p:txBody>
      </p:sp>
      <p:pic>
        <p:nvPicPr>
          <p:cNvPr id="5" name="Content Placeholder 4">
            <a:extLst>
              <a:ext uri="{FF2B5EF4-FFF2-40B4-BE49-F238E27FC236}">
                <a16:creationId xmlns:a16="http://schemas.microsoft.com/office/drawing/2014/main" id="{290BCC10-5E42-F86E-2667-98342F0D73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2" y="2141538"/>
            <a:ext cx="10131424" cy="4268498"/>
          </a:xfrm>
        </p:spPr>
      </p:pic>
    </p:spTree>
    <p:extLst>
      <p:ext uri="{BB962C8B-B14F-4D97-AF65-F5344CB8AC3E}">
        <p14:creationId xmlns:p14="http://schemas.microsoft.com/office/powerpoint/2010/main" val="3251416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B2F5-AECF-BEBC-E37E-C6639C9059E2}"/>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API TESTING SCREENSHOTS</a:t>
            </a:r>
            <a:r>
              <a:rPr lang="en-US" b="1" dirty="0">
                <a:latin typeface="Arial" panose="020B0604020202020204" pitchFamily="34" charset="0"/>
                <a:cs typeface="Arial" panose="020B0604020202020204" pitchFamily="34" charset="0"/>
              </a:rPr>
              <a:t>:</a:t>
            </a:r>
            <a:endParaRPr lang="en-IN" dirty="0"/>
          </a:p>
        </p:txBody>
      </p:sp>
      <p:pic>
        <p:nvPicPr>
          <p:cNvPr id="5" name="Content Placeholder 4">
            <a:extLst>
              <a:ext uri="{FF2B5EF4-FFF2-40B4-BE49-F238E27FC236}">
                <a16:creationId xmlns:a16="http://schemas.microsoft.com/office/drawing/2014/main" id="{640A5298-0325-D1A3-DB72-F34C774437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141537"/>
            <a:ext cx="10131425" cy="4434753"/>
          </a:xfrm>
        </p:spPr>
      </p:pic>
    </p:spTree>
    <p:extLst>
      <p:ext uri="{BB962C8B-B14F-4D97-AF65-F5344CB8AC3E}">
        <p14:creationId xmlns:p14="http://schemas.microsoft.com/office/powerpoint/2010/main" val="710219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DE07-6ED6-9082-D48E-A5CB2B8A2732}"/>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API TESTING SCREENSHOTS</a:t>
            </a:r>
            <a:r>
              <a:rPr lang="en-US" b="1" dirty="0">
                <a:latin typeface="Arial" panose="020B0604020202020204" pitchFamily="34" charset="0"/>
                <a:cs typeface="Arial" panose="020B0604020202020204" pitchFamily="34" charset="0"/>
              </a:rPr>
              <a:t>:</a:t>
            </a:r>
            <a:endParaRPr lang="en-IN" dirty="0"/>
          </a:p>
        </p:txBody>
      </p:sp>
      <p:pic>
        <p:nvPicPr>
          <p:cNvPr id="5" name="Content Placeholder 4">
            <a:extLst>
              <a:ext uri="{FF2B5EF4-FFF2-40B4-BE49-F238E27FC236}">
                <a16:creationId xmlns:a16="http://schemas.microsoft.com/office/drawing/2014/main" id="{D8CE4DB4-1CAA-2FA3-F83B-06F6E90D1D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141538"/>
            <a:ext cx="10131425" cy="4250026"/>
          </a:xfrm>
        </p:spPr>
      </p:pic>
    </p:spTree>
    <p:extLst>
      <p:ext uri="{BB962C8B-B14F-4D97-AF65-F5344CB8AC3E}">
        <p14:creationId xmlns:p14="http://schemas.microsoft.com/office/powerpoint/2010/main" val="2184084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E859-D6E1-B003-8B3C-3304B425D6CF}"/>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API TESTING SCREENSHOTS</a:t>
            </a:r>
            <a:r>
              <a:rPr lang="en-US" b="1" dirty="0">
                <a:latin typeface="Arial" panose="020B0604020202020204" pitchFamily="34" charset="0"/>
                <a:cs typeface="Arial" panose="020B0604020202020204" pitchFamily="34" charset="0"/>
              </a:rPr>
              <a:t>:</a:t>
            </a:r>
            <a:endParaRPr lang="en-IN" dirty="0"/>
          </a:p>
        </p:txBody>
      </p:sp>
      <p:pic>
        <p:nvPicPr>
          <p:cNvPr id="5" name="Content Placeholder 4">
            <a:extLst>
              <a:ext uri="{FF2B5EF4-FFF2-40B4-BE49-F238E27FC236}">
                <a16:creationId xmlns:a16="http://schemas.microsoft.com/office/drawing/2014/main" id="{B5807A9B-3ED8-08A8-4936-01B1A9C67E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2" y="2141537"/>
            <a:ext cx="10131424" cy="4106863"/>
          </a:xfrm>
        </p:spPr>
      </p:pic>
    </p:spTree>
    <p:extLst>
      <p:ext uri="{BB962C8B-B14F-4D97-AF65-F5344CB8AC3E}">
        <p14:creationId xmlns:p14="http://schemas.microsoft.com/office/powerpoint/2010/main" val="203269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A75AA-7BFE-32F0-C4A5-4D6634FA02EA}"/>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API TESTING SCREENSHOTS</a:t>
            </a:r>
            <a:r>
              <a:rPr lang="en-US" b="1" dirty="0">
                <a:latin typeface="Arial" panose="020B0604020202020204" pitchFamily="34" charset="0"/>
                <a:cs typeface="Arial" panose="020B0604020202020204" pitchFamily="34" charset="0"/>
              </a:rPr>
              <a:t>:</a:t>
            </a:r>
            <a:endParaRPr lang="en-IN" dirty="0"/>
          </a:p>
        </p:txBody>
      </p:sp>
      <p:pic>
        <p:nvPicPr>
          <p:cNvPr id="5" name="Content Placeholder 4">
            <a:extLst>
              <a:ext uri="{FF2B5EF4-FFF2-40B4-BE49-F238E27FC236}">
                <a16:creationId xmlns:a16="http://schemas.microsoft.com/office/drawing/2014/main" id="{24079BDB-92C1-77F2-FC77-784ADECD32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169246"/>
            <a:ext cx="10131424" cy="4286971"/>
          </a:xfrm>
        </p:spPr>
      </p:pic>
    </p:spTree>
    <p:extLst>
      <p:ext uri="{BB962C8B-B14F-4D97-AF65-F5344CB8AC3E}">
        <p14:creationId xmlns:p14="http://schemas.microsoft.com/office/powerpoint/2010/main" val="715881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AAE4-F0A5-709E-6B6B-90EC76B1AA03}"/>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API TESTING SCREENSHOTS</a:t>
            </a:r>
            <a:r>
              <a:rPr lang="en-US" b="1" dirty="0">
                <a:latin typeface="Arial" panose="020B0604020202020204" pitchFamily="34" charset="0"/>
                <a:cs typeface="Arial" panose="020B0604020202020204" pitchFamily="34" charset="0"/>
              </a:rPr>
              <a:t>:</a:t>
            </a:r>
            <a:endParaRPr lang="en-IN" dirty="0"/>
          </a:p>
        </p:txBody>
      </p:sp>
      <p:pic>
        <p:nvPicPr>
          <p:cNvPr id="5" name="Content Placeholder 4">
            <a:extLst>
              <a:ext uri="{FF2B5EF4-FFF2-40B4-BE49-F238E27FC236}">
                <a16:creationId xmlns:a16="http://schemas.microsoft.com/office/drawing/2014/main" id="{C46775C9-DB09-3AF5-AB18-6090B4E6AF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132300"/>
            <a:ext cx="10131425" cy="4116099"/>
          </a:xfrm>
        </p:spPr>
      </p:pic>
    </p:spTree>
    <p:extLst>
      <p:ext uri="{BB962C8B-B14F-4D97-AF65-F5344CB8AC3E}">
        <p14:creationId xmlns:p14="http://schemas.microsoft.com/office/powerpoint/2010/main" val="2712209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9ACBF-CB01-C14E-A6A4-6BF7A9CC0C08}"/>
              </a:ext>
            </a:extLst>
          </p:cNvPr>
          <p:cNvSpPr>
            <a:spLocks noGrp="1"/>
          </p:cNvSpPr>
          <p:nvPr>
            <p:ph type="title"/>
          </p:nvPr>
        </p:nvSpPr>
        <p:spPr>
          <a:xfrm>
            <a:off x="279402" y="600363"/>
            <a:ext cx="10131425" cy="1456267"/>
          </a:xfrm>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API TESTING SCREENSHOTS</a:t>
            </a:r>
            <a:r>
              <a:rPr lang="en-US" b="1" dirty="0">
                <a:latin typeface="Arial" panose="020B0604020202020204" pitchFamily="34" charset="0"/>
                <a:cs typeface="Arial" panose="020B0604020202020204" pitchFamily="34" charset="0"/>
              </a:rPr>
              <a:t>:</a:t>
            </a:r>
            <a:endParaRPr lang="en-IN" dirty="0"/>
          </a:p>
        </p:txBody>
      </p:sp>
      <p:pic>
        <p:nvPicPr>
          <p:cNvPr id="5" name="Content Placeholder 4">
            <a:extLst>
              <a:ext uri="{FF2B5EF4-FFF2-40B4-BE49-F238E27FC236}">
                <a16:creationId xmlns:a16="http://schemas.microsoft.com/office/drawing/2014/main" id="{E85D95F0-D6B7-4B93-2961-7B09C7FC4A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402" y="2196955"/>
            <a:ext cx="6213762" cy="4379335"/>
          </a:xfrm>
        </p:spPr>
      </p:pic>
      <p:pic>
        <p:nvPicPr>
          <p:cNvPr id="7" name="Picture 6">
            <a:extLst>
              <a:ext uri="{FF2B5EF4-FFF2-40B4-BE49-F238E27FC236}">
                <a16:creationId xmlns:a16="http://schemas.microsoft.com/office/drawing/2014/main" id="{94239B5F-F696-D40A-96CB-602DD0D6B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164" y="2196954"/>
            <a:ext cx="5246254" cy="4379335"/>
          </a:xfrm>
          <a:prstGeom prst="rect">
            <a:avLst/>
          </a:prstGeom>
        </p:spPr>
      </p:pic>
    </p:spTree>
    <p:extLst>
      <p:ext uri="{BB962C8B-B14F-4D97-AF65-F5344CB8AC3E}">
        <p14:creationId xmlns:p14="http://schemas.microsoft.com/office/powerpoint/2010/main" val="320314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7F9F-DA3E-14DD-065E-6ED2FE723B11}"/>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b="1" dirty="0">
              <a:solidFill>
                <a:schemeClr val="accent1">
                  <a:lumMod val="20000"/>
                  <a:lumOff val="80000"/>
                </a:schemeClr>
              </a:solidFill>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55F6B1C8-1618-19F3-FD14-6BE079AC3B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799792"/>
            <a:ext cx="10499435" cy="4250026"/>
          </a:xfrm>
        </p:spPr>
      </p:pic>
    </p:spTree>
    <p:extLst>
      <p:ext uri="{BB962C8B-B14F-4D97-AF65-F5344CB8AC3E}">
        <p14:creationId xmlns:p14="http://schemas.microsoft.com/office/powerpoint/2010/main" val="3767685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4939-87B3-1037-1870-229DE907A66B}"/>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B1A99A12-CA2B-9F31-B85F-9F3710C9DD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3573" y="2187720"/>
            <a:ext cx="10023653" cy="4314680"/>
          </a:xfrm>
        </p:spPr>
      </p:pic>
    </p:spTree>
    <p:extLst>
      <p:ext uri="{BB962C8B-B14F-4D97-AF65-F5344CB8AC3E}">
        <p14:creationId xmlns:p14="http://schemas.microsoft.com/office/powerpoint/2010/main" val="278648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33E7-79ED-1863-D2E9-08042BAD291A}"/>
              </a:ext>
            </a:extLst>
          </p:cNvPr>
          <p:cNvSpPr>
            <a:spLocks noGrp="1"/>
          </p:cNvSpPr>
          <p:nvPr>
            <p:ph type="title"/>
          </p:nvPr>
        </p:nvSpPr>
        <p:spPr>
          <a:xfrm>
            <a:off x="685801" y="270933"/>
            <a:ext cx="10131425" cy="1456267"/>
          </a:xfrm>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CASE STUDY:</a:t>
            </a:r>
            <a:endParaRPr lang="en-IN" b="1" dirty="0">
              <a:solidFill>
                <a:schemeClr val="accent1">
                  <a:lumMod val="20000"/>
                  <a:lumOff val="8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140EDF-43E2-CA8E-CEC2-7D52F832C469}"/>
              </a:ext>
            </a:extLst>
          </p:cNvPr>
          <p:cNvSpPr>
            <a:spLocks noGrp="1"/>
          </p:cNvSpPr>
          <p:nvPr>
            <p:ph idx="1"/>
          </p:nvPr>
        </p:nvSpPr>
        <p:spPr>
          <a:xfrm>
            <a:off x="685801" y="1727200"/>
            <a:ext cx="10131425" cy="4738255"/>
          </a:xfrm>
        </p:spPr>
        <p:txBody>
          <a:bodyPr>
            <a:normAutofit fontScale="32500" lnSpcReduction="20000"/>
          </a:bodyPr>
          <a:lstStyle/>
          <a:p>
            <a:pPr marL="0" marR="73025" indent="0" algn="just">
              <a:lnSpc>
                <a:spcPct val="120000"/>
              </a:lnSpc>
              <a:spcBef>
                <a:spcPts val="130"/>
              </a:spcBef>
              <a:spcAft>
                <a:spcPts val="1200"/>
              </a:spcAft>
              <a:buNone/>
            </a:pPr>
            <a:r>
              <a:rPr lang="en-IN" sz="4300" b="1" dirty="0">
                <a:effectLst/>
                <a:latin typeface="Arial" panose="020B0604020202020204" pitchFamily="34" charset="0"/>
                <a:ea typeface="Times New Roman" panose="02020603050405020304" pitchFamily="18" charset="0"/>
                <a:cs typeface="Arial" panose="020B0604020202020204" pitchFamily="34" charset="0"/>
              </a:rPr>
              <a:t>The main objective of our project is to construct a web application for a hospital that assists in providing valuable information and services to users in a more user-friendly manner, hence resolving critical hurdles. </a:t>
            </a:r>
            <a:endParaRPr lang="en-IN" sz="43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73025" indent="0" algn="just">
              <a:lnSpc>
                <a:spcPct val="120000"/>
              </a:lnSpc>
              <a:spcBef>
                <a:spcPts val="130"/>
              </a:spcBef>
              <a:spcAft>
                <a:spcPts val="1200"/>
              </a:spcAft>
              <a:buNone/>
            </a:pPr>
            <a:r>
              <a:rPr lang="en-IN" sz="4300" b="1" dirty="0">
                <a:effectLst/>
                <a:latin typeface="Arial" panose="020B0604020202020204" pitchFamily="34" charset="0"/>
                <a:ea typeface="Times New Roman" panose="02020603050405020304" pitchFamily="18" charset="0"/>
                <a:cs typeface="Arial" panose="020B0604020202020204" pitchFamily="34" charset="0"/>
              </a:rPr>
              <a:t> </a:t>
            </a:r>
            <a:endParaRPr lang="en-IN" sz="43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73025" indent="0" algn="just">
              <a:lnSpc>
                <a:spcPct val="120000"/>
              </a:lnSpc>
              <a:spcBef>
                <a:spcPts val="130"/>
              </a:spcBef>
              <a:spcAft>
                <a:spcPts val="1200"/>
              </a:spcAft>
              <a:buNone/>
            </a:pPr>
            <a:r>
              <a:rPr lang="en-IN" sz="4300" b="1" dirty="0">
                <a:effectLst/>
                <a:latin typeface="Arial" panose="020B0604020202020204" pitchFamily="34" charset="0"/>
                <a:ea typeface="Times New Roman" panose="02020603050405020304" pitchFamily="18" charset="0"/>
                <a:cs typeface="Arial" panose="020B0604020202020204" pitchFamily="34" charset="0"/>
              </a:rPr>
              <a:t>We noticed various setbacks for users recently during the pandemic, such as a lack of information on the availability of doctors, beds, ambulance service, blood requirements, and so on. For a doctor’s appointment, users used to wait in line for several hours. They were uninformed of the hospital’s bed availability as well as the facilities accessible. The absence of all this information was a serious problem for the users. </a:t>
            </a:r>
            <a:endParaRPr lang="en-IN" sz="43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73025" indent="0" algn="just">
              <a:lnSpc>
                <a:spcPct val="120000"/>
              </a:lnSpc>
              <a:spcBef>
                <a:spcPts val="130"/>
              </a:spcBef>
              <a:spcAft>
                <a:spcPts val="1200"/>
              </a:spcAft>
              <a:buNone/>
            </a:pPr>
            <a:r>
              <a:rPr lang="en-IN" sz="4300" b="1" dirty="0">
                <a:effectLst/>
                <a:latin typeface="Arial" panose="020B0604020202020204" pitchFamily="34" charset="0"/>
                <a:ea typeface="Times New Roman" panose="02020603050405020304" pitchFamily="18" charset="0"/>
                <a:cs typeface="Arial" panose="020B0604020202020204" pitchFamily="34" charset="0"/>
              </a:rPr>
              <a:t> </a:t>
            </a:r>
            <a:endParaRPr lang="en-IN" sz="43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73025" indent="0" algn="just">
              <a:lnSpc>
                <a:spcPct val="120000"/>
              </a:lnSpc>
              <a:spcBef>
                <a:spcPts val="130"/>
              </a:spcBef>
              <a:spcAft>
                <a:spcPts val="1200"/>
              </a:spcAft>
              <a:buNone/>
            </a:pPr>
            <a:r>
              <a:rPr lang="en-IN" sz="4300" b="1" dirty="0">
                <a:effectLst/>
                <a:latin typeface="Arial" panose="020B0604020202020204" pitchFamily="34" charset="0"/>
                <a:ea typeface="Times New Roman" panose="02020603050405020304" pitchFamily="18" charset="0"/>
                <a:cs typeface="Arial" panose="020B0604020202020204" pitchFamily="34" charset="0"/>
              </a:rPr>
              <a:t>Our initiative is centred on resolving these user issues. So, we would like to create an application that would tell the users about the services available at that hospital. We would allow users to plan appointments with doctors based on their schedules, allowing them to save time waiting in long queues. We would assist them to know the availability of hospital beds and blood requirements by constantly updating the information. We would make it possible for users to learn about the availability of ambulance services.</a:t>
            </a:r>
            <a:endParaRPr lang="en-IN" sz="43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73025" indent="0" algn="just">
              <a:lnSpc>
                <a:spcPct val="120000"/>
              </a:lnSpc>
              <a:spcBef>
                <a:spcPts val="130"/>
              </a:spcBef>
              <a:spcAft>
                <a:spcPts val="1200"/>
              </a:spcAft>
              <a:buNone/>
            </a:pPr>
            <a:r>
              <a:rPr lang="en-IN" sz="4300" b="1" dirty="0">
                <a:effectLst/>
                <a:latin typeface="Arial" panose="020B0604020202020204" pitchFamily="34" charset="0"/>
                <a:ea typeface="Times New Roman" panose="02020603050405020304" pitchFamily="18" charset="0"/>
                <a:cs typeface="Arial" panose="020B0604020202020204" pitchFamily="34" charset="0"/>
              </a:rPr>
              <a:t> </a:t>
            </a:r>
            <a:endParaRPr lang="en-IN" sz="43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73025" indent="0" algn="just">
              <a:lnSpc>
                <a:spcPct val="120000"/>
              </a:lnSpc>
              <a:spcBef>
                <a:spcPts val="130"/>
              </a:spcBef>
              <a:spcAft>
                <a:spcPts val="1200"/>
              </a:spcAft>
              <a:buNone/>
            </a:pPr>
            <a:r>
              <a:rPr lang="en-IN" sz="4300" b="1" dirty="0">
                <a:effectLst/>
                <a:latin typeface="Arial" panose="020B0604020202020204" pitchFamily="34" charset="0"/>
                <a:ea typeface="Times New Roman" panose="02020603050405020304" pitchFamily="18" charset="0"/>
                <a:cs typeface="Arial" panose="020B0604020202020204" pitchFamily="34" charset="0"/>
              </a:rPr>
              <a:t>These are some of the most important features we want to include in the application. This would benefit the hospital, allowing them to serve users more efficiently.</a:t>
            </a:r>
            <a:endParaRPr lang="en-IN" sz="43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73025" indent="0">
              <a:lnSpc>
                <a:spcPts val="1200"/>
              </a:lnSpc>
              <a:spcBef>
                <a:spcPts val="130"/>
              </a:spcBef>
              <a:spcAft>
                <a:spcPts val="1200"/>
              </a:spcAft>
              <a:buNone/>
            </a:pPr>
            <a:endParaRPr lang="en-IN"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217471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EDA0-EFFA-7790-08CB-3B92C2C1D85B}"/>
              </a:ext>
            </a:extLst>
          </p:cNvPr>
          <p:cNvSpPr>
            <a:spLocks noGrp="1"/>
          </p:cNvSpPr>
          <p:nvPr>
            <p:ph type="title"/>
          </p:nvPr>
        </p:nvSpPr>
        <p:spPr>
          <a:xfrm>
            <a:off x="362529" y="591127"/>
            <a:ext cx="11229107" cy="1456267"/>
          </a:xfrm>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F37A40D5-DE0E-5B8E-6669-E881A6CFBA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528" y="2220694"/>
            <a:ext cx="5733471" cy="4309413"/>
          </a:xfrm>
        </p:spPr>
      </p:pic>
      <p:pic>
        <p:nvPicPr>
          <p:cNvPr id="7" name="Picture 6">
            <a:extLst>
              <a:ext uri="{FF2B5EF4-FFF2-40B4-BE49-F238E27FC236}">
                <a16:creationId xmlns:a16="http://schemas.microsoft.com/office/drawing/2014/main" id="{043F887A-343F-5A05-F4FC-3B2D588FC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20695"/>
            <a:ext cx="5495636" cy="4309412"/>
          </a:xfrm>
          <a:prstGeom prst="rect">
            <a:avLst/>
          </a:prstGeom>
        </p:spPr>
      </p:pic>
    </p:spTree>
    <p:extLst>
      <p:ext uri="{BB962C8B-B14F-4D97-AF65-F5344CB8AC3E}">
        <p14:creationId xmlns:p14="http://schemas.microsoft.com/office/powerpoint/2010/main" val="962734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1F18-0CDE-A488-AD1E-7A7C5EB98CDA}"/>
              </a:ext>
            </a:extLst>
          </p:cNvPr>
          <p:cNvSpPr>
            <a:spLocks noGrp="1"/>
          </p:cNvSpPr>
          <p:nvPr>
            <p:ph type="title"/>
          </p:nvPr>
        </p:nvSpPr>
        <p:spPr>
          <a:xfrm>
            <a:off x="685801" y="609600"/>
            <a:ext cx="10979726" cy="1456267"/>
          </a:xfrm>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B9D3837B-E022-C03B-3C42-0FDED6B29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196956"/>
            <a:ext cx="5696526" cy="4407044"/>
          </a:xfrm>
        </p:spPr>
      </p:pic>
      <p:pic>
        <p:nvPicPr>
          <p:cNvPr id="7" name="Picture 6">
            <a:extLst>
              <a:ext uri="{FF2B5EF4-FFF2-40B4-BE49-F238E27FC236}">
                <a16:creationId xmlns:a16="http://schemas.microsoft.com/office/drawing/2014/main" id="{DA0F3AB4-A700-E675-DC7A-807A55FB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327" y="2196956"/>
            <a:ext cx="5283200" cy="4407044"/>
          </a:xfrm>
          <a:prstGeom prst="rect">
            <a:avLst/>
          </a:prstGeom>
        </p:spPr>
      </p:pic>
    </p:spTree>
    <p:extLst>
      <p:ext uri="{BB962C8B-B14F-4D97-AF65-F5344CB8AC3E}">
        <p14:creationId xmlns:p14="http://schemas.microsoft.com/office/powerpoint/2010/main" val="339844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FE84-4946-992D-7332-D026232486B3}"/>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BCE60C7C-D899-523F-8567-4089D1B7E2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252375"/>
            <a:ext cx="10342417" cy="4286970"/>
          </a:xfrm>
        </p:spPr>
      </p:pic>
    </p:spTree>
    <p:extLst>
      <p:ext uri="{BB962C8B-B14F-4D97-AF65-F5344CB8AC3E}">
        <p14:creationId xmlns:p14="http://schemas.microsoft.com/office/powerpoint/2010/main" val="393872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ECC2-BDF4-F012-C5CC-4272681D16B8}"/>
              </a:ext>
            </a:extLst>
          </p:cNvPr>
          <p:cNvSpPr>
            <a:spLocks noGrp="1"/>
          </p:cNvSpPr>
          <p:nvPr>
            <p:ph type="title"/>
          </p:nvPr>
        </p:nvSpPr>
        <p:spPr>
          <a:xfrm>
            <a:off x="406400" y="600363"/>
            <a:ext cx="11099798" cy="1456267"/>
          </a:xfrm>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11" name="Content Placeholder 10">
            <a:extLst>
              <a:ext uri="{FF2B5EF4-FFF2-40B4-BE49-F238E27FC236}">
                <a16:creationId xmlns:a16="http://schemas.microsoft.com/office/drawing/2014/main" id="{9B131281-A183-F2C2-DAEC-26D5BDAA9B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400" y="2187720"/>
            <a:ext cx="5754255" cy="4314680"/>
          </a:xfrm>
        </p:spPr>
      </p:pic>
      <p:pic>
        <p:nvPicPr>
          <p:cNvPr id="13" name="Picture 12">
            <a:extLst>
              <a:ext uri="{FF2B5EF4-FFF2-40B4-BE49-F238E27FC236}">
                <a16:creationId xmlns:a16="http://schemas.microsoft.com/office/drawing/2014/main" id="{5C17CE6B-E69B-61D2-F581-8DCF3AA39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782" y="2187720"/>
            <a:ext cx="5262416" cy="4314680"/>
          </a:xfrm>
          <a:prstGeom prst="rect">
            <a:avLst/>
          </a:prstGeom>
        </p:spPr>
      </p:pic>
    </p:spTree>
    <p:extLst>
      <p:ext uri="{BB962C8B-B14F-4D97-AF65-F5344CB8AC3E}">
        <p14:creationId xmlns:p14="http://schemas.microsoft.com/office/powerpoint/2010/main" val="3839157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AF77-6DE7-52AD-4EB5-6AA0B6E3AE46}"/>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DDCE51DF-73F0-2284-57E6-FD2F37CF04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2" y="2261610"/>
            <a:ext cx="10131424" cy="4286971"/>
          </a:xfrm>
        </p:spPr>
      </p:pic>
    </p:spTree>
    <p:extLst>
      <p:ext uri="{BB962C8B-B14F-4D97-AF65-F5344CB8AC3E}">
        <p14:creationId xmlns:p14="http://schemas.microsoft.com/office/powerpoint/2010/main" val="2006132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14C1-9F83-18BB-1852-8D31A4591C3E}"/>
              </a:ext>
            </a:extLst>
          </p:cNvPr>
          <p:cNvSpPr>
            <a:spLocks noGrp="1"/>
          </p:cNvSpPr>
          <p:nvPr>
            <p:ph type="title"/>
          </p:nvPr>
        </p:nvSpPr>
        <p:spPr>
          <a:xfrm>
            <a:off x="685801" y="609600"/>
            <a:ext cx="10878126" cy="1456267"/>
          </a:xfrm>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105065AD-0FD3-2096-AB90-1DDB590AE0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43249" y="2436119"/>
            <a:ext cx="3125365" cy="2233298"/>
          </a:xfrm>
        </p:spPr>
      </p:pic>
      <p:pic>
        <p:nvPicPr>
          <p:cNvPr id="7" name="Picture 6">
            <a:extLst>
              <a:ext uri="{FF2B5EF4-FFF2-40B4-BE49-F238E27FC236}">
                <a16:creationId xmlns:a16="http://schemas.microsoft.com/office/drawing/2014/main" id="{D98AD41F-37FF-0D66-1CFE-30240E2EF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439" y="2179782"/>
            <a:ext cx="5347488" cy="3962400"/>
          </a:xfrm>
          <a:prstGeom prst="rect">
            <a:avLst/>
          </a:prstGeom>
        </p:spPr>
      </p:pic>
      <p:pic>
        <p:nvPicPr>
          <p:cNvPr id="9" name="Picture 8">
            <a:extLst>
              <a:ext uri="{FF2B5EF4-FFF2-40B4-BE49-F238E27FC236}">
                <a16:creationId xmlns:a16="http://schemas.microsoft.com/office/drawing/2014/main" id="{71C304E2-2D50-338A-6E65-4BA30E11E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179782"/>
            <a:ext cx="5530638" cy="3962400"/>
          </a:xfrm>
          <a:prstGeom prst="rect">
            <a:avLst/>
          </a:prstGeom>
        </p:spPr>
      </p:pic>
    </p:spTree>
    <p:extLst>
      <p:ext uri="{BB962C8B-B14F-4D97-AF65-F5344CB8AC3E}">
        <p14:creationId xmlns:p14="http://schemas.microsoft.com/office/powerpoint/2010/main" val="3784475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1953-4910-360D-E77C-786A4CCFA52F}"/>
              </a:ext>
            </a:extLst>
          </p:cNvPr>
          <p:cNvSpPr>
            <a:spLocks noGrp="1"/>
          </p:cNvSpPr>
          <p:nvPr>
            <p:ph type="title"/>
          </p:nvPr>
        </p:nvSpPr>
        <p:spPr>
          <a:xfrm>
            <a:off x="685801" y="609600"/>
            <a:ext cx="10915072" cy="1456267"/>
          </a:xfrm>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8513D2A5-35FE-D9B3-72E8-AB678AA611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182456"/>
            <a:ext cx="4264890" cy="4227579"/>
          </a:xfrm>
        </p:spPr>
      </p:pic>
      <p:pic>
        <p:nvPicPr>
          <p:cNvPr id="7" name="Picture 6">
            <a:extLst>
              <a:ext uri="{FF2B5EF4-FFF2-40B4-BE49-F238E27FC236}">
                <a16:creationId xmlns:a16="http://schemas.microsoft.com/office/drawing/2014/main" id="{C1F81AA7-6930-1039-CC76-8A5AE11C4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764" y="2182456"/>
            <a:ext cx="6530109" cy="4227579"/>
          </a:xfrm>
          <a:prstGeom prst="rect">
            <a:avLst/>
          </a:prstGeom>
        </p:spPr>
      </p:pic>
    </p:spTree>
    <p:extLst>
      <p:ext uri="{BB962C8B-B14F-4D97-AF65-F5344CB8AC3E}">
        <p14:creationId xmlns:p14="http://schemas.microsoft.com/office/powerpoint/2010/main" val="2188470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9F22-13A8-E3E3-BC05-4433BDDFEDE8}"/>
              </a:ext>
            </a:extLst>
          </p:cNvPr>
          <p:cNvSpPr>
            <a:spLocks noGrp="1"/>
          </p:cNvSpPr>
          <p:nvPr>
            <p:ph type="title"/>
          </p:nvPr>
        </p:nvSpPr>
        <p:spPr>
          <a:xfrm>
            <a:off x="685801" y="609600"/>
            <a:ext cx="10591799" cy="1456267"/>
          </a:xfrm>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77FEFF7B-79F7-2C4C-B662-34560883AE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196956"/>
            <a:ext cx="10591799" cy="4457844"/>
          </a:xfrm>
        </p:spPr>
      </p:pic>
    </p:spTree>
    <p:extLst>
      <p:ext uri="{BB962C8B-B14F-4D97-AF65-F5344CB8AC3E}">
        <p14:creationId xmlns:p14="http://schemas.microsoft.com/office/powerpoint/2010/main" val="1978610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79FCD-DEEC-5C15-C416-641D14098187}"/>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4FC9F6D9-FB9D-74D8-9FAD-8430A1F5C3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89" t="4625" r="2470" b="4839"/>
          <a:stretch/>
        </p:blipFill>
        <p:spPr>
          <a:xfrm>
            <a:off x="615233" y="2408903"/>
            <a:ext cx="10131425" cy="4021394"/>
          </a:xfrm>
        </p:spPr>
      </p:pic>
    </p:spTree>
    <p:extLst>
      <p:ext uri="{BB962C8B-B14F-4D97-AF65-F5344CB8AC3E}">
        <p14:creationId xmlns:p14="http://schemas.microsoft.com/office/powerpoint/2010/main" val="4270679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EA076-72FC-3D3A-E8D0-167E8EF68270}"/>
              </a:ext>
            </a:extLst>
          </p:cNvPr>
          <p:cNvSpPr>
            <a:spLocks noGrp="1"/>
          </p:cNvSpPr>
          <p:nvPr>
            <p:ph type="title"/>
          </p:nvPr>
        </p:nvSpPr>
        <p:spPr>
          <a:xfrm>
            <a:off x="685801" y="609600"/>
            <a:ext cx="10887363" cy="1456267"/>
          </a:xfrm>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11" name="Content Placeholder 10">
            <a:extLst>
              <a:ext uri="{FF2B5EF4-FFF2-40B4-BE49-F238E27FC236}">
                <a16:creationId xmlns:a16="http://schemas.microsoft.com/office/drawing/2014/main" id="{742484A5-DC7D-9997-6218-27232BBDC4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141537"/>
            <a:ext cx="5567217" cy="4536353"/>
          </a:xfrm>
        </p:spPr>
      </p:pic>
      <p:pic>
        <p:nvPicPr>
          <p:cNvPr id="13" name="Picture 12">
            <a:extLst>
              <a:ext uri="{FF2B5EF4-FFF2-40B4-BE49-F238E27FC236}">
                <a16:creationId xmlns:a16="http://schemas.microsoft.com/office/drawing/2014/main" id="{76A36AE1-3718-61FC-C79E-6A309DA90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019" y="2141537"/>
            <a:ext cx="5320145" cy="4536352"/>
          </a:xfrm>
          <a:prstGeom prst="rect">
            <a:avLst/>
          </a:prstGeom>
        </p:spPr>
      </p:pic>
    </p:spTree>
    <p:extLst>
      <p:ext uri="{BB962C8B-B14F-4D97-AF65-F5344CB8AC3E}">
        <p14:creationId xmlns:p14="http://schemas.microsoft.com/office/powerpoint/2010/main" val="194386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8964-76F8-FCC2-E7E8-F1606BACB2F7}"/>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APPLICATION ARCHITECTURE:</a:t>
            </a:r>
            <a:endParaRPr lang="en-IN" b="1" dirty="0">
              <a:solidFill>
                <a:schemeClr val="accent1">
                  <a:lumMod val="20000"/>
                  <a:lumOff val="8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3B1241E-D969-D3C3-D1C8-C75170E9C50E}"/>
              </a:ext>
            </a:extLst>
          </p:cNvPr>
          <p:cNvSpPr>
            <a:spLocks noGrp="1"/>
          </p:cNvSpPr>
          <p:nvPr>
            <p:ph idx="1"/>
          </p:nvPr>
        </p:nvSpPr>
        <p:spPr/>
        <p:txBody>
          <a:bodyPr>
            <a:normAutofit/>
          </a:bodyPr>
          <a:lstStyle/>
          <a:p>
            <a:pPr>
              <a:buFont typeface="Wingdings" panose="05000000000000000000" pitchFamily="2" charset="2"/>
              <a:buChar char="v"/>
            </a:pPr>
            <a:r>
              <a:rPr lang="en-US" sz="2400" dirty="0">
                <a:latin typeface="Arial" panose="020B0604020202020204" pitchFamily="34" charset="0"/>
                <a:cs typeface="Arial" panose="020B0604020202020204" pitchFamily="34" charset="0"/>
              </a:rPr>
              <a:t>User Interface           –   React and Bootstrap</a:t>
            </a:r>
          </a:p>
          <a:p>
            <a:pPr>
              <a:buFont typeface="Wingdings" panose="05000000000000000000" pitchFamily="2" charset="2"/>
              <a:buChar char="v"/>
            </a:pPr>
            <a:r>
              <a:rPr lang="en-US" sz="2400" dirty="0">
                <a:latin typeface="Arial" panose="020B0604020202020204" pitchFamily="34" charset="0"/>
                <a:cs typeface="Arial" panose="020B0604020202020204" pitchFamily="34" charset="0"/>
              </a:rPr>
              <a:t>Service Layer            –   Spring Boot with REST</a:t>
            </a:r>
          </a:p>
          <a:p>
            <a:pPr>
              <a:buFont typeface="Wingdings" panose="05000000000000000000" pitchFamily="2" charset="2"/>
              <a:buChar char="v"/>
            </a:pPr>
            <a:r>
              <a:rPr lang="en-US" sz="2400" dirty="0">
                <a:latin typeface="Arial" panose="020B0604020202020204" pitchFamily="34" charset="0"/>
                <a:cs typeface="Arial" panose="020B0604020202020204" pitchFamily="34" charset="0"/>
              </a:rPr>
              <a:t>Business Layer         –    POJO, Service classes</a:t>
            </a:r>
          </a:p>
          <a:p>
            <a:pPr>
              <a:buFont typeface="Wingdings" panose="05000000000000000000" pitchFamily="2" charset="2"/>
              <a:buChar char="v"/>
            </a:pPr>
            <a:r>
              <a:rPr lang="en-US" sz="2400" dirty="0">
                <a:latin typeface="Arial" panose="020B0604020202020204" pitchFamily="34" charset="0"/>
                <a:cs typeface="Arial" panose="020B0604020202020204" pitchFamily="34" charset="0"/>
              </a:rPr>
              <a:t>Data Access Layer    –   Spring Data JPA</a:t>
            </a:r>
          </a:p>
          <a:p>
            <a:pPr>
              <a:buFont typeface="Wingdings" panose="05000000000000000000" pitchFamily="2" charset="2"/>
              <a:buChar char="v"/>
            </a:pPr>
            <a:r>
              <a:rPr lang="en-US" sz="2400" dirty="0">
                <a:latin typeface="Arial" panose="020B0604020202020204" pitchFamily="34" charset="0"/>
                <a:cs typeface="Arial" panose="020B0604020202020204" pitchFamily="34" charset="0"/>
              </a:rPr>
              <a:t>Back End Database  –   MySQL</a:t>
            </a:r>
          </a:p>
          <a:p>
            <a:pPr>
              <a:buFont typeface="Wingdings" panose="05000000000000000000" pitchFamily="2" charset="2"/>
              <a:buChar char="v"/>
            </a:pPr>
            <a:r>
              <a:rPr lang="en-US" sz="2400" dirty="0">
                <a:latin typeface="Arial" panose="020B0604020202020204" pitchFamily="34" charset="0"/>
                <a:cs typeface="Arial" panose="020B0604020202020204" pitchFamily="34" charset="0"/>
              </a:rPr>
              <a:t>Development Tools   –   Eclipse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4203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1E06F-1894-240E-805E-2CE57C937C8F}"/>
              </a:ext>
            </a:extLst>
          </p:cNvPr>
          <p:cNvSpPr>
            <a:spLocks noGrp="1"/>
          </p:cNvSpPr>
          <p:nvPr>
            <p:ph type="title"/>
          </p:nvPr>
        </p:nvSpPr>
        <p:spPr>
          <a:xfrm>
            <a:off x="685801" y="609600"/>
            <a:ext cx="11025908" cy="1456267"/>
          </a:xfrm>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F0C05D0E-9A76-ED9E-D90A-3BA119F339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178483"/>
            <a:ext cx="5170054" cy="4388572"/>
          </a:xfrm>
        </p:spPr>
      </p:pic>
      <p:pic>
        <p:nvPicPr>
          <p:cNvPr id="7" name="Picture 6">
            <a:extLst>
              <a:ext uri="{FF2B5EF4-FFF2-40B4-BE49-F238E27FC236}">
                <a16:creationId xmlns:a16="http://schemas.microsoft.com/office/drawing/2014/main" id="{7F9ABB7E-795F-67BA-C665-F998247D6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855" y="2178482"/>
            <a:ext cx="5855854" cy="4388571"/>
          </a:xfrm>
          <a:prstGeom prst="rect">
            <a:avLst/>
          </a:prstGeom>
        </p:spPr>
      </p:pic>
    </p:spTree>
    <p:extLst>
      <p:ext uri="{BB962C8B-B14F-4D97-AF65-F5344CB8AC3E}">
        <p14:creationId xmlns:p14="http://schemas.microsoft.com/office/powerpoint/2010/main" val="2120811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D376-4098-3D3C-35A8-652BA7BA2E11}"/>
              </a:ext>
            </a:extLst>
          </p:cNvPr>
          <p:cNvSpPr>
            <a:spLocks noGrp="1"/>
          </p:cNvSpPr>
          <p:nvPr>
            <p:ph type="title"/>
          </p:nvPr>
        </p:nvSpPr>
        <p:spPr>
          <a:xfrm>
            <a:off x="685801" y="609600"/>
            <a:ext cx="10794999" cy="1456267"/>
          </a:xfrm>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B0D0E9A2-FED7-CD9E-A5F1-12BF802407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2" y="2160010"/>
            <a:ext cx="5576454" cy="4088389"/>
          </a:xfrm>
        </p:spPr>
      </p:pic>
      <p:pic>
        <p:nvPicPr>
          <p:cNvPr id="7" name="Picture 6">
            <a:extLst>
              <a:ext uri="{FF2B5EF4-FFF2-40B4-BE49-F238E27FC236}">
                <a16:creationId xmlns:a16="http://schemas.microsoft.com/office/drawing/2014/main" id="{9C6DE8D1-3E9D-FF8C-E48A-45BF2725B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256" y="2160010"/>
            <a:ext cx="5218544" cy="4009753"/>
          </a:xfrm>
          <a:prstGeom prst="rect">
            <a:avLst/>
          </a:prstGeom>
        </p:spPr>
      </p:pic>
    </p:spTree>
    <p:extLst>
      <p:ext uri="{BB962C8B-B14F-4D97-AF65-F5344CB8AC3E}">
        <p14:creationId xmlns:p14="http://schemas.microsoft.com/office/powerpoint/2010/main" val="2271683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588F-088C-A08F-7B6B-7DE418BFCEAE}"/>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FRONTEND SCREENSHOTS:</a:t>
            </a:r>
            <a:endParaRPr lang="en-IN" dirty="0"/>
          </a:p>
        </p:txBody>
      </p:sp>
      <p:pic>
        <p:nvPicPr>
          <p:cNvPr id="5" name="Content Placeholder 4">
            <a:extLst>
              <a:ext uri="{FF2B5EF4-FFF2-40B4-BE49-F238E27FC236}">
                <a16:creationId xmlns:a16="http://schemas.microsoft.com/office/drawing/2014/main" id="{3DA6DF12-D4E6-A456-858F-5240B228A9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252373"/>
            <a:ext cx="10131425" cy="4129953"/>
          </a:xfrm>
        </p:spPr>
      </p:pic>
    </p:spTree>
    <p:extLst>
      <p:ext uri="{BB962C8B-B14F-4D97-AF65-F5344CB8AC3E}">
        <p14:creationId xmlns:p14="http://schemas.microsoft.com/office/powerpoint/2010/main" val="2832391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711B40-5308-3829-AEE6-27159CCCDEE2}"/>
              </a:ext>
            </a:extLst>
          </p:cNvPr>
          <p:cNvSpPr txBox="1"/>
          <p:nvPr/>
        </p:nvSpPr>
        <p:spPr>
          <a:xfrm>
            <a:off x="4174836" y="3308926"/>
            <a:ext cx="8321964" cy="646331"/>
          </a:xfrm>
          <a:prstGeom prst="rect">
            <a:avLst/>
          </a:prstGeom>
          <a:noFill/>
        </p:spPr>
        <p:txBody>
          <a:bodyPr wrap="square" rtlCol="0">
            <a:spAutoFit/>
          </a:bodyPr>
          <a:lstStyle/>
          <a:p>
            <a:r>
              <a:rPr lang="en-US" sz="3600" b="1" dirty="0">
                <a:solidFill>
                  <a:schemeClr val="accent1">
                    <a:lumMod val="20000"/>
                    <a:lumOff val="80000"/>
                  </a:schemeClr>
                </a:solidFill>
                <a:latin typeface="Arial" panose="020B0604020202020204" pitchFamily="34" charset="0"/>
                <a:cs typeface="Arial" panose="020B0604020202020204" pitchFamily="34" charset="0"/>
              </a:rPr>
              <a:t>THANK YOU</a:t>
            </a:r>
            <a:endParaRPr lang="en-IN" sz="3600" b="1" dirty="0">
              <a:solidFill>
                <a:schemeClr val="accent1">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913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274B-641B-C8A4-9B7B-9C3141F10926}"/>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SYSTEM ARCHITECTURE DIAGRAM:</a:t>
            </a:r>
            <a:endParaRPr lang="en-IN" b="1" dirty="0">
              <a:solidFill>
                <a:schemeClr val="accent1">
                  <a:lumMod val="20000"/>
                  <a:lumOff val="80000"/>
                </a:schemeClr>
              </a:solidFill>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D8279127-6C20-0C9B-981F-849F3815BA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6691" y="2141538"/>
            <a:ext cx="10307782" cy="3649662"/>
          </a:xfrm>
          <a:prstGeom prst="rect">
            <a:avLst/>
          </a:prstGeom>
        </p:spPr>
      </p:pic>
    </p:spTree>
    <p:extLst>
      <p:ext uri="{BB962C8B-B14F-4D97-AF65-F5344CB8AC3E}">
        <p14:creationId xmlns:p14="http://schemas.microsoft.com/office/powerpoint/2010/main" val="2912905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0EF2-9EF5-A88E-336B-F6AC2B2732C6}"/>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FLOW CHART:</a:t>
            </a:r>
            <a:endParaRPr lang="en-IN" b="1" dirty="0">
              <a:solidFill>
                <a:schemeClr val="accent1">
                  <a:lumMod val="20000"/>
                  <a:lumOff val="80000"/>
                </a:schemeClr>
              </a:solidFill>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7D2989D8-1D3B-D654-ECBD-D2C32F1F9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583" y="2250594"/>
            <a:ext cx="6259944" cy="3997806"/>
          </a:xfrm>
          <a:prstGeom prst="rect">
            <a:avLst/>
          </a:prstGeom>
        </p:spPr>
      </p:pic>
      <p:pic>
        <p:nvPicPr>
          <p:cNvPr id="5" name="Picture 4">
            <a:extLst>
              <a:ext uri="{FF2B5EF4-FFF2-40B4-BE49-F238E27FC236}">
                <a16:creationId xmlns:a16="http://schemas.microsoft.com/office/drawing/2014/main" id="{0811623D-AFB6-21DE-DB33-699C922AE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546" y="2250594"/>
            <a:ext cx="5292437" cy="3997806"/>
          </a:xfrm>
          <a:prstGeom prst="rect">
            <a:avLst/>
          </a:prstGeom>
        </p:spPr>
      </p:pic>
    </p:spTree>
    <p:extLst>
      <p:ext uri="{BB962C8B-B14F-4D97-AF65-F5344CB8AC3E}">
        <p14:creationId xmlns:p14="http://schemas.microsoft.com/office/powerpoint/2010/main" val="345953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F73B-CAAB-AD41-E079-ED7DE14F2393}"/>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USE CASE DIAGRAM:</a:t>
            </a:r>
            <a:endParaRPr lang="en-IN" b="1" dirty="0">
              <a:solidFill>
                <a:schemeClr val="accent1">
                  <a:lumMod val="20000"/>
                  <a:lumOff val="80000"/>
                </a:schemeClr>
              </a:solidFill>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014304B3-EF58-8497-EAB9-FEAC9CFDF0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655" y="2065867"/>
            <a:ext cx="8968508" cy="4488872"/>
          </a:xfrm>
          <a:prstGeom prst="rect">
            <a:avLst/>
          </a:prstGeom>
        </p:spPr>
      </p:pic>
    </p:spTree>
    <p:extLst>
      <p:ext uri="{BB962C8B-B14F-4D97-AF65-F5344CB8AC3E}">
        <p14:creationId xmlns:p14="http://schemas.microsoft.com/office/powerpoint/2010/main" val="3065382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8170-C216-2DB4-C8C0-BD8BF07C11A5}"/>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LIST OF MICROSERVICES:</a:t>
            </a:r>
            <a:endParaRPr lang="en-IN" b="1" dirty="0">
              <a:solidFill>
                <a:schemeClr val="accent1">
                  <a:lumMod val="20000"/>
                  <a:lumOff val="8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23C8377-B55F-3195-DE77-EA91D0CD18D1}"/>
              </a:ext>
            </a:extLst>
          </p:cNvPr>
          <p:cNvSpPr>
            <a:spLocks noGrp="1"/>
          </p:cNvSpPr>
          <p:nvPr>
            <p:ph idx="1"/>
          </p:nvPr>
        </p:nvSpPr>
        <p:spPr/>
        <p:txBody>
          <a:bodyPr>
            <a:normAutofit/>
          </a:bodyPr>
          <a:lstStyle/>
          <a:p>
            <a:pPr>
              <a:buFont typeface="Wingdings" panose="05000000000000000000" pitchFamily="2" charset="2"/>
              <a:buChar char="q"/>
            </a:pPr>
            <a:r>
              <a:rPr lang="en-US" sz="2400" dirty="0"/>
              <a:t>USER MICROSERVICE</a:t>
            </a:r>
          </a:p>
          <a:p>
            <a:pPr>
              <a:buFont typeface="Wingdings" panose="05000000000000000000" pitchFamily="2" charset="2"/>
              <a:buChar char="q"/>
            </a:pPr>
            <a:r>
              <a:rPr lang="en-US" sz="2400" dirty="0"/>
              <a:t>DOCTOR MICROSERVICE</a:t>
            </a:r>
          </a:p>
          <a:p>
            <a:pPr>
              <a:buFont typeface="Wingdings" panose="05000000000000000000" pitchFamily="2" charset="2"/>
              <a:buChar char="q"/>
            </a:pPr>
            <a:r>
              <a:rPr lang="en-US" sz="2400" dirty="0"/>
              <a:t>BLOODBED MICROSERVICE</a:t>
            </a:r>
          </a:p>
          <a:p>
            <a:pPr>
              <a:buFont typeface="Wingdings" panose="05000000000000000000" pitchFamily="2" charset="2"/>
              <a:buChar char="q"/>
            </a:pPr>
            <a:r>
              <a:rPr lang="en-US" sz="2400" dirty="0"/>
              <a:t>EXTERNAL SERVICES MICROSERVICE</a:t>
            </a:r>
          </a:p>
          <a:p>
            <a:pPr>
              <a:buFont typeface="Wingdings" panose="05000000000000000000" pitchFamily="2" charset="2"/>
              <a:buChar char="q"/>
            </a:pPr>
            <a:r>
              <a:rPr lang="en-US" sz="2400" dirty="0"/>
              <a:t>APPOINTMENT-TIMING-EMAIL MICROSERVICE</a:t>
            </a:r>
          </a:p>
          <a:p>
            <a:pPr>
              <a:buFont typeface="Wingdings" panose="05000000000000000000" pitchFamily="2" charset="2"/>
              <a:buChar char="q"/>
            </a:pPr>
            <a:r>
              <a:rPr lang="en-US" sz="2400" dirty="0"/>
              <a:t>EUREKA SERVER MICROSERVICE</a:t>
            </a:r>
            <a:endParaRPr lang="en-IN" sz="2400" dirty="0"/>
          </a:p>
        </p:txBody>
      </p:sp>
    </p:spTree>
    <p:extLst>
      <p:ext uri="{BB962C8B-B14F-4D97-AF65-F5344CB8AC3E}">
        <p14:creationId xmlns:p14="http://schemas.microsoft.com/office/powerpoint/2010/main" val="1054717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B23B-5A90-3B26-63DB-DF442D214CCD}"/>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API TESTING SCREENSHOTS</a:t>
            </a:r>
            <a:r>
              <a:rPr lang="en-US" b="1" dirty="0">
                <a:latin typeface="Arial" panose="020B0604020202020204" pitchFamily="34" charset="0"/>
                <a:cs typeface="Arial" panose="020B0604020202020204" pitchFamily="34" charset="0"/>
              </a:rPr>
              <a:t>:</a:t>
            </a:r>
            <a:endParaRPr lang="en-IN" b="1" dirty="0">
              <a:solidFill>
                <a:schemeClr val="accent1">
                  <a:lumMod val="20000"/>
                  <a:lumOff val="80000"/>
                </a:schemeClr>
              </a:solidFill>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B71D2C74-D2B3-5927-B901-1D87E59D57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363" y="1838036"/>
            <a:ext cx="10905835" cy="4756728"/>
          </a:xfrm>
        </p:spPr>
      </p:pic>
    </p:spTree>
    <p:extLst>
      <p:ext uri="{BB962C8B-B14F-4D97-AF65-F5344CB8AC3E}">
        <p14:creationId xmlns:p14="http://schemas.microsoft.com/office/powerpoint/2010/main" val="1859582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F139-E527-513A-7A8D-6F21F5251CF3}"/>
              </a:ext>
            </a:extLst>
          </p:cNvPr>
          <p:cNvSpPr>
            <a:spLocks noGrp="1"/>
          </p:cNvSpPr>
          <p:nvPr>
            <p:ph type="title"/>
          </p:nvPr>
        </p:nvSpPr>
        <p:spPr/>
        <p:txBody>
          <a:bodyPr/>
          <a:lstStyle/>
          <a:p>
            <a:r>
              <a:rPr lang="en-US" b="1" dirty="0">
                <a:solidFill>
                  <a:schemeClr val="accent1">
                    <a:lumMod val="20000"/>
                    <a:lumOff val="80000"/>
                  </a:schemeClr>
                </a:solidFill>
                <a:latin typeface="Arial" panose="020B0604020202020204" pitchFamily="34" charset="0"/>
                <a:cs typeface="Arial" panose="020B0604020202020204" pitchFamily="34" charset="0"/>
              </a:rPr>
              <a:t>API TESTING SCREENSHOTS</a:t>
            </a:r>
            <a:r>
              <a:rPr lang="en-US" b="1" dirty="0">
                <a:latin typeface="Arial" panose="020B0604020202020204" pitchFamily="34" charset="0"/>
                <a:cs typeface="Arial" panose="020B0604020202020204" pitchFamily="34" charset="0"/>
              </a:rPr>
              <a:t>:</a:t>
            </a:r>
            <a:endParaRPr lang="en-IN" dirty="0"/>
          </a:p>
        </p:txBody>
      </p:sp>
      <p:pic>
        <p:nvPicPr>
          <p:cNvPr id="5" name="Content Placeholder 4">
            <a:extLst>
              <a:ext uri="{FF2B5EF4-FFF2-40B4-BE49-F238E27FC236}">
                <a16:creationId xmlns:a16="http://schemas.microsoft.com/office/drawing/2014/main" id="{5CD23BB6-4555-E8BC-A08C-627A46D1F1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141537"/>
            <a:ext cx="10131425" cy="4443989"/>
          </a:xfrm>
        </p:spPr>
      </p:pic>
    </p:spTree>
    <p:extLst>
      <p:ext uri="{BB962C8B-B14F-4D97-AF65-F5344CB8AC3E}">
        <p14:creationId xmlns:p14="http://schemas.microsoft.com/office/powerpoint/2010/main" val="18298812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148</TotalTime>
  <Words>450</Words>
  <Application>Microsoft Office PowerPoint</Application>
  <PresentationFormat>Widescreen</PresentationFormat>
  <Paragraphs>61</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Wingdings</vt:lpstr>
      <vt:lpstr>Celestial</vt:lpstr>
      <vt:lpstr>GN22ADMJFS003 Online MeDICAL PORTAL (MED EXPRESS)</vt:lpstr>
      <vt:lpstr>CASE STUDY:</vt:lpstr>
      <vt:lpstr>APPLICATION ARCHITECTURE:</vt:lpstr>
      <vt:lpstr>SYSTEM ARCHITECTURE DIAGRAM:</vt:lpstr>
      <vt:lpstr>FLOW CHART:</vt:lpstr>
      <vt:lpstr>USE CASE DIAGRAM:</vt:lpstr>
      <vt:lpstr>LIST OF MICROSERVICES:</vt:lpstr>
      <vt:lpstr>API TESTING SCREENSHOTS:</vt:lpstr>
      <vt:lpstr>API TESTING SCREENSHOTS:</vt:lpstr>
      <vt:lpstr>API TESTING SCREENSHOTS:</vt:lpstr>
      <vt:lpstr>API TESTING SCREENSHOTS:</vt:lpstr>
      <vt:lpstr>API TESTING SCREENSHOTS:</vt:lpstr>
      <vt:lpstr>API TESTING SCREENSHOTS:</vt:lpstr>
      <vt:lpstr>API TESTING SCREENSHOTS:</vt:lpstr>
      <vt:lpstr>API TESTING SCREENSHOTS:</vt:lpstr>
      <vt:lpstr>API TESTING SCREENSHOTS:</vt:lpstr>
      <vt:lpstr>API TESTING SCREENSHOTS:</vt:lpstr>
      <vt:lpstr>FRONTEND SCREENSHOTS:</vt:lpstr>
      <vt:lpstr>FRONTEND SCREENSHOTS:</vt:lpstr>
      <vt:lpstr>FRONTEND SCREENSHOTS:</vt:lpstr>
      <vt:lpstr>FRONTEND SCREENSHOTS:</vt:lpstr>
      <vt:lpstr>FRONTEND SCREENSHOTS:</vt:lpstr>
      <vt:lpstr>FRONTEND SCREENSHOTS:</vt:lpstr>
      <vt:lpstr>FRONTEND SCREENSHOTS:</vt:lpstr>
      <vt:lpstr>FRONTEND SCREENSHOTS:</vt:lpstr>
      <vt:lpstr>FRONTEND SCREENSHOTS:</vt:lpstr>
      <vt:lpstr>FRONTEND SCREENSHOTS:</vt:lpstr>
      <vt:lpstr>FRONTEND SCREENSHOTS:</vt:lpstr>
      <vt:lpstr>FRONTEND SCREENSHOTS:</vt:lpstr>
      <vt:lpstr>FRONTEND SCREENSHOTS:</vt:lpstr>
      <vt:lpstr>FRONTEND SCREENSHOTS:</vt:lpstr>
      <vt:lpstr>FRONTEND SCREENSHOTS: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GN22ADMJFS003 Online MeDICAL PORTAL (MED EXPRESS)</dc:title>
  <dc:creator>Karthigeyan G J</dc:creator>
  <cp:lastModifiedBy>Karthigeyan G J</cp:lastModifiedBy>
  <cp:revision>12</cp:revision>
  <dcterms:created xsi:type="dcterms:W3CDTF">2022-08-04T03:57:35Z</dcterms:created>
  <dcterms:modified xsi:type="dcterms:W3CDTF">2022-08-04T06:38:55Z</dcterms:modified>
</cp:coreProperties>
</file>